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28"/>
    <p:restoredTop sz="95741"/>
  </p:normalViewPr>
  <p:slideViewPr>
    <p:cSldViewPr snapToGrid="0" snapToObjects="1">
      <p:cViewPr varScale="1">
        <p:scale>
          <a:sx n="124" d="100"/>
          <a:sy n="124" d="100"/>
        </p:scale>
        <p:origin x="5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8027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8819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63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0263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117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394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45964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0364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2117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2117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968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53231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53231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632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20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2066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9121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19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48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266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5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camelyon17.grand-challenge.org/Background/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0014" y="1476009"/>
            <a:ext cx="10131972" cy="2387600"/>
          </a:xfrm>
        </p:spPr>
        <p:txBody>
          <a:bodyPr>
            <a:normAutofit/>
          </a:bodyPr>
          <a:lstStyle/>
          <a:p>
            <a:r>
              <a:rPr lang="en-US" sz="4900" b="1" dirty="0"/>
              <a:t>CS5199 Demonstration:</a:t>
            </a:r>
            <a:br>
              <a:rPr lang="en-US" sz="6600" b="1" dirty="0"/>
            </a:br>
            <a:r>
              <a:rPr lang="en-US" sz="4000" dirty="0"/>
              <a:t>Breast Cancer Detection In Low-Resolution Images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Nathan Poole (170004680)</a:t>
            </a:r>
          </a:p>
          <a:p>
            <a:r>
              <a:rPr lang="en-US" dirty="0"/>
              <a:t>Supervisors: Christina Fell, Dr David Harris-</a:t>
            </a:r>
            <a:r>
              <a:rPr lang="en-US" dirty="0" err="1"/>
              <a:t>Birtill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455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E4612-11B3-A54F-9855-35E14150A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	Context:</a:t>
            </a:r>
          </a:p>
        </p:txBody>
      </p:sp>
      <p:pic>
        <p:nvPicPr>
          <p:cNvPr id="84" name="Picture 83" descr="Diagram&#10;&#10;Description automatically generated">
            <a:extLst>
              <a:ext uri="{FF2B5EF4-FFF2-40B4-BE49-F238E27FC236}">
                <a16:creationId xmlns:a16="http://schemas.microsoft.com/office/drawing/2014/main" id="{68FACA0B-4DF0-DC45-8A65-8B6DBD3DA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24" y="888287"/>
            <a:ext cx="1724353" cy="2540713"/>
          </a:xfrm>
          <a:prstGeom prst="rect">
            <a:avLst/>
          </a:prstGeom>
        </p:spPr>
      </p:pic>
      <p:pic>
        <p:nvPicPr>
          <p:cNvPr id="86" name="Picture 85" descr="Map&#10;&#10;Description automatically generated">
            <a:extLst>
              <a:ext uri="{FF2B5EF4-FFF2-40B4-BE49-F238E27FC236}">
                <a16:creationId xmlns:a16="http://schemas.microsoft.com/office/drawing/2014/main" id="{3066A842-1515-DA48-B78C-CE15A3AD2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187" y="1533469"/>
            <a:ext cx="2272496" cy="313867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9E58CECA-D2B7-8F4B-BAC8-891E2E2195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4450" y="999368"/>
            <a:ext cx="2714902" cy="2103437"/>
          </a:xfrm>
          <a:prstGeom prst="rect">
            <a:avLst/>
          </a:prstGeom>
        </p:spPr>
      </p:pic>
      <p:pic>
        <p:nvPicPr>
          <p:cNvPr id="90" name="Picture 89" descr="Map&#10;&#10;Description automatically generated">
            <a:extLst>
              <a:ext uri="{FF2B5EF4-FFF2-40B4-BE49-F238E27FC236}">
                <a16:creationId xmlns:a16="http://schemas.microsoft.com/office/drawing/2014/main" id="{2CF9015C-51AF-3C46-8D3A-F5CED68F0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5807" y="3237941"/>
            <a:ext cx="3712188" cy="2258464"/>
          </a:xfrm>
          <a:prstGeom prst="rect">
            <a:avLst/>
          </a:prstGeom>
        </p:spPr>
      </p:pic>
      <p:pic>
        <p:nvPicPr>
          <p:cNvPr id="92" name="Picture 91" descr="Chart, radar chart&#10;&#10;Description automatically generated">
            <a:extLst>
              <a:ext uri="{FF2B5EF4-FFF2-40B4-BE49-F238E27FC236}">
                <a16:creationId xmlns:a16="http://schemas.microsoft.com/office/drawing/2014/main" id="{C58FB8F8-B703-C647-89B4-B114263E2B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3601" y="2232037"/>
            <a:ext cx="3137462" cy="2011808"/>
          </a:xfrm>
          <a:prstGeom prst="rect">
            <a:avLst/>
          </a:prstGeom>
        </p:spPr>
      </p:pic>
      <p:pic>
        <p:nvPicPr>
          <p:cNvPr id="94" name="Picture 93" descr="A picture containing microscope&#10;&#10;Description automatically generated">
            <a:extLst>
              <a:ext uri="{FF2B5EF4-FFF2-40B4-BE49-F238E27FC236}">
                <a16:creationId xmlns:a16="http://schemas.microsoft.com/office/drawing/2014/main" id="{9F539820-A4EE-6346-A1C1-C7DB31E465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236202" y="3429000"/>
            <a:ext cx="1767649" cy="2298258"/>
          </a:xfrm>
          <a:prstGeom prst="rect">
            <a:avLst/>
          </a:prstGeom>
        </p:spPr>
      </p:pic>
      <p:sp>
        <p:nvSpPr>
          <p:cNvPr id="95" name="Title 1">
            <a:extLst>
              <a:ext uri="{FF2B5EF4-FFF2-40B4-BE49-F238E27FC236}">
                <a16:creationId xmlns:a16="http://schemas.microsoft.com/office/drawing/2014/main" id="{C5E8F505-DB56-7149-8A9F-CF0539D859F6}"/>
              </a:ext>
            </a:extLst>
          </p:cNvPr>
          <p:cNvSpPr txBox="1">
            <a:spLocks/>
          </p:cNvSpPr>
          <p:nvPr/>
        </p:nvSpPr>
        <p:spPr>
          <a:xfrm>
            <a:off x="7045819" y="5631541"/>
            <a:ext cx="6621517" cy="688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/>
              <a:t>* Images from </a:t>
            </a:r>
            <a:r>
              <a:rPr lang="en-US" sz="1600" dirty="0">
                <a:hlinkClick r:id="rId8"/>
              </a:rPr>
              <a:t>https://camelyon17.grand-challenge.org/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76500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90E63A4-20EF-B447-8287-5C5682235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90" y="237673"/>
            <a:ext cx="11710220" cy="571823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484B7F5-2803-0B43-86B6-599E93ED6437}"/>
              </a:ext>
            </a:extLst>
          </p:cNvPr>
          <p:cNvSpPr/>
          <p:nvPr/>
        </p:nvSpPr>
        <p:spPr>
          <a:xfrm>
            <a:off x="240890" y="1208690"/>
            <a:ext cx="4593869" cy="3657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6E957E-B86F-4240-A913-84370F213120}"/>
              </a:ext>
            </a:extLst>
          </p:cNvPr>
          <p:cNvSpPr/>
          <p:nvPr/>
        </p:nvSpPr>
        <p:spPr>
          <a:xfrm>
            <a:off x="330227" y="5097517"/>
            <a:ext cx="11315235" cy="8583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EB8221-8012-B74F-951D-8CC17ABD05D7}"/>
              </a:ext>
            </a:extLst>
          </p:cNvPr>
          <p:cNvSpPr/>
          <p:nvPr/>
        </p:nvSpPr>
        <p:spPr>
          <a:xfrm>
            <a:off x="4834759" y="2811590"/>
            <a:ext cx="3558175" cy="22859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CF8746-6C00-E14A-93F9-7809F2EAAB2B}"/>
              </a:ext>
            </a:extLst>
          </p:cNvPr>
          <p:cNvSpPr/>
          <p:nvPr/>
        </p:nvSpPr>
        <p:spPr>
          <a:xfrm>
            <a:off x="8392934" y="2811590"/>
            <a:ext cx="3405353" cy="15081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7958067-1989-D248-9EDA-851A90390B54}"/>
              </a:ext>
            </a:extLst>
          </p:cNvPr>
          <p:cNvSpPr/>
          <p:nvPr/>
        </p:nvSpPr>
        <p:spPr>
          <a:xfrm>
            <a:off x="4772546" y="683245"/>
            <a:ext cx="3751344" cy="21283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7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9935E-D6BD-4046-9404-9BCFA9F3A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	Implementation: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61B555CB-916F-3D43-A78A-532F2E4AA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6109"/>
          <a:stretch/>
        </p:blipFill>
        <p:spPr>
          <a:xfrm>
            <a:off x="3038834" y="1748987"/>
            <a:ext cx="8218442" cy="3366686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55B1E6A-1EBE-5544-98DF-D65145AA34FC}"/>
              </a:ext>
            </a:extLst>
          </p:cNvPr>
          <p:cNvGrpSpPr/>
          <p:nvPr/>
        </p:nvGrpSpPr>
        <p:grpSpPr>
          <a:xfrm>
            <a:off x="2459906" y="2138918"/>
            <a:ext cx="3531098" cy="788804"/>
            <a:chOff x="1512849" y="2139771"/>
            <a:chExt cx="3531098" cy="78880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06884E8-F9B0-614B-BB79-2C22690D48AD}"/>
                </a:ext>
              </a:extLst>
            </p:cNvPr>
            <p:cNvSpPr/>
            <p:nvPr/>
          </p:nvSpPr>
          <p:spPr>
            <a:xfrm>
              <a:off x="2168012" y="2559865"/>
              <a:ext cx="2875935" cy="36871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8C091C9-DC85-E449-9755-42ED6F6648B5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 flipV="1">
              <a:off x="1512849" y="2139771"/>
              <a:ext cx="1076334" cy="47409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E9152A6-26F3-C344-AB1A-5F53FF0AD536}"/>
              </a:ext>
            </a:extLst>
          </p:cNvPr>
          <p:cNvSpPr txBox="1"/>
          <p:nvPr/>
        </p:nvSpPr>
        <p:spPr>
          <a:xfrm>
            <a:off x="411667" y="1291809"/>
            <a:ext cx="31245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1_generate_lowres_images.py</a:t>
            </a:r>
          </a:p>
          <a:p>
            <a:r>
              <a:rPr lang="en-US" sz="1600" dirty="0">
                <a:solidFill>
                  <a:srgbClr val="FF0000"/>
                </a:solidFill>
              </a:rPr>
              <a:t>2_generate_image_labels.py</a:t>
            </a:r>
          </a:p>
          <a:p>
            <a:r>
              <a:rPr lang="en-US" sz="1600" dirty="0">
                <a:solidFill>
                  <a:srgbClr val="FF0000"/>
                </a:solidFill>
              </a:rPr>
              <a:t>3_filter_image_black_content.py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B0F9E81-0F09-8745-9324-71F013C9B2B6}"/>
              </a:ext>
            </a:extLst>
          </p:cNvPr>
          <p:cNvGrpSpPr/>
          <p:nvPr/>
        </p:nvGrpSpPr>
        <p:grpSpPr>
          <a:xfrm>
            <a:off x="2508856" y="3070969"/>
            <a:ext cx="3563425" cy="765280"/>
            <a:chOff x="1480522" y="2582637"/>
            <a:chExt cx="3563425" cy="76528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1BF4FC3-F00F-D948-A136-FDB74C22CCB4}"/>
                </a:ext>
              </a:extLst>
            </p:cNvPr>
            <p:cNvSpPr/>
            <p:nvPr/>
          </p:nvSpPr>
          <p:spPr>
            <a:xfrm>
              <a:off x="2168012" y="2582637"/>
              <a:ext cx="2875935" cy="375377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E16C0B5-3317-974A-A31E-864DDA301410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H="1">
              <a:off x="1480522" y="2903041"/>
              <a:ext cx="1108661" cy="44487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A053489-8111-6841-BAEF-5A629854C3D8}"/>
              </a:ext>
            </a:extLst>
          </p:cNvPr>
          <p:cNvSpPr txBox="1"/>
          <p:nvPr/>
        </p:nvSpPr>
        <p:spPr>
          <a:xfrm>
            <a:off x="230428" y="3790418"/>
            <a:ext cx="29193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4_generate_tissue_images.py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F7F9FEC-C382-EC44-93E2-6A0D098A5E4E}"/>
              </a:ext>
            </a:extLst>
          </p:cNvPr>
          <p:cNvGrpSpPr/>
          <p:nvPr/>
        </p:nvGrpSpPr>
        <p:grpSpPr>
          <a:xfrm>
            <a:off x="2508858" y="4106981"/>
            <a:ext cx="3242085" cy="868204"/>
            <a:chOff x="1480524" y="2494295"/>
            <a:chExt cx="3242085" cy="868204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7691CE-3304-1B43-B87C-B05DFD035940}"/>
                </a:ext>
              </a:extLst>
            </p:cNvPr>
            <p:cNvSpPr/>
            <p:nvPr/>
          </p:nvSpPr>
          <p:spPr>
            <a:xfrm>
              <a:off x="2507906" y="2494295"/>
              <a:ext cx="2214703" cy="36871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85B87AC-6929-3F40-8E02-815F4225F603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 flipH="1">
              <a:off x="1480524" y="2809009"/>
              <a:ext cx="1351718" cy="55349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7F3CE060-3190-5E47-8B16-011776C8A4BE}"/>
              </a:ext>
            </a:extLst>
          </p:cNvPr>
          <p:cNvSpPr txBox="1"/>
          <p:nvPr/>
        </p:nvSpPr>
        <p:spPr>
          <a:xfrm>
            <a:off x="276957" y="4951345"/>
            <a:ext cx="3284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5_generate_images_mean_std.py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C5D3EFB-C15E-4C48-956B-F2BF613084CE}"/>
              </a:ext>
            </a:extLst>
          </p:cNvPr>
          <p:cNvSpPr txBox="1"/>
          <p:nvPr/>
        </p:nvSpPr>
        <p:spPr>
          <a:xfrm>
            <a:off x="7040364" y="5573493"/>
            <a:ext cx="21771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FF0000"/>
                </a:solidFill>
              </a:rPr>
              <a:t>classification_train.py</a:t>
            </a:r>
            <a:endParaRPr lang="en-US" sz="1600" dirty="0">
              <a:solidFill>
                <a:srgbClr val="FF0000"/>
              </a:solidFill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B639C45-256D-2B48-9651-90F33C38BDAB}"/>
              </a:ext>
            </a:extLst>
          </p:cNvPr>
          <p:cNvGrpSpPr/>
          <p:nvPr/>
        </p:nvGrpSpPr>
        <p:grpSpPr>
          <a:xfrm>
            <a:off x="3038833" y="3457372"/>
            <a:ext cx="8091621" cy="2116121"/>
            <a:chOff x="3038833" y="3457372"/>
            <a:chExt cx="8091621" cy="2116121"/>
          </a:xfrm>
        </p:grpSpPr>
        <p:sp>
          <p:nvSpPr>
            <p:cNvPr id="49" name="L-shape 48">
              <a:extLst>
                <a:ext uri="{FF2B5EF4-FFF2-40B4-BE49-F238E27FC236}">
                  <a16:creationId xmlns:a16="http://schemas.microsoft.com/office/drawing/2014/main" id="{09B1A7DF-AE72-CB4B-B6CF-A252229A5836}"/>
                </a:ext>
              </a:extLst>
            </p:cNvPr>
            <p:cNvSpPr/>
            <p:nvPr/>
          </p:nvSpPr>
          <p:spPr>
            <a:xfrm>
              <a:off x="3038833" y="3457372"/>
              <a:ext cx="8091621" cy="1658301"/>
            </a:xfrm>
            <a:prstGeom prst="corner">
              <a:avLst>
                <a:gd name="adj1" fmla="val 88233"/>
                <a:gd name="adj2" fmla="val 183847"/>
              </a:avLst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B5FDDC5-B87E-1349-81EE-EBD5BAECC471}"/>
                </a:ext>
              </a:extLst>
            </p:cNvPr>
            <p:cNvCxnSpPr>
              <a:cxnSpLocks/>
              <a:stCxn id="49" idx="1"/>
              <a:endCxn id="41" idx="0"/>
            </p:cNvCxnSpPr>
            <p:nvPr/>
          </p:nvCxnSpPr>
          <p:spPr>
            <a:xfrm>
              <a:off x="7084644" y="5115673"/>
              <a:ext cx="1044320" cy="45782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68F1F38-6CE6-5240-988A-CE7422F98FBF}"/>
              </a:ext>
            </a:extLst>
          </p:cNvPr>
          <p:cNvGrpSpPr/>
          <p:nvPr/>
        </p:nvGrpSpPr>
        <p:grpSpPr>
          <a:xfrm>
            <a:off x="6229793" y="2122806"/>
            <a:ext cx="3898169" cy="1450711"/>
            <a:chOff x="6229793" y="2122806"/>
            <a:chExt cx="3898169" cy="1450711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DFE124D-F258-824B-AFAA-864C62EAB596}"/>
                </a:ext>
              </a:extLst>
            </p:cNvPr>
            <p:cNvSpPr/>
            <p:nvPr/>
          </p:nvSpPr>
          <p:spPr>
            <a:xfrm>
              <a:off x="6229793" y="2122806"/>
              <a:ext cx="2598898" cy="145071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6A890A1-6C87-9040-8E0A-491E279C5E0B}"/>
                </a:ext>
              </a:extLst>
            </p:cNvPr>
            <p:cNvCxnSpPr>
              <a:cxnSpLocks/>
              <a:stCxn id="54" idx="3"/>
            </p:cNvCxnSpPr>
            <p:nvPr/>
          </p:nvCxnSpPr>
          <p:spPr>
            <a:xfrm flipV="1">
              <a:off x="8828691" y="2491746"/>
              <a:ext cx="1299271" cy="35641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12A17040-9366-6C47-AFC1-B84835E9FE15}"/>
              </a:ext>
            </a:extLst>
          </p:cNvPr>
          <p:cNvSpPr txBox="1"/>
          <p:nvPr/>
        </p:nvSpPr>
        <p:spPr>
          <a:xfrm>
            <a:off x="9067480" y="2153191"/>
            <a:ext cx="21209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FF0000"/>
                </a:solidFill>
              </a:rPr>
              <a:t>classification_infer.py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94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9" grpId="0"/>
      <p:bldP spid="19" grpId="1"/>
      <p:bldP spid="34" grpId="0"/>
      <p:bldP spid="34" grpId="1"/>
      <p:bldP spid="41" grpId="0"/>
      <p:bldP spid="41" grpId="1"/>
      <p:bldP spid="5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F7366-7B5D-1040-A650-43D438F63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	Results / Conclusions: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99E51-9ABC-B847-BE0A-2556BF191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711822"/>
          </a:xfrm>
        </p:spPr>
        <p:txBody>
          <a:bodyPr>
            <a:normAutofit/>
          </a:bodyPr>
          <a:lstStyle/>
          <a:p>
            <a:r>
              <a:rPr lang="en-US" sz="2000" dirty="0"/>
              <a:t>Significant decrease in average inference time (order: seconds).</a:t>
            </a:r>
          </a:p>
          <a:p>
            <a:pPr marL="457200" lvl="1" indent="0">
              <a:buNone/>
            </a:pPr>
            <a:r>
              <a:rPr lang="en-US" sz="1800" dirty="0">
                <a:sym typeface="Wingdings" pitchFamily="2" charset="2"/>
              </a:rPr>
              <a:t> Compared to the Camelyon-16 submissions (order: minutes).</a:t>
            </a:r>
          </a:p>
          <a:p>
            <a:pPr lvl="1">
              <a:buFont typeface="Wingdings" pitchFamily="2" charset="2"/>
              <a:buChar char="à"/>
            </a:pPr>
            <a:r>
              <a:rPr lang="en-US" sz="1800" dirty="0"/>
              <a:t> Ultimately, a superficial benefit…</a:t>
            </a:r>
          </a:p>
          <a:p>
            <a:endParaRPr lang="en-US" sz="2400" dirty="0"/>
          </a:p>
          <a:p>
            <a:r>
              <a:rPr lang="en-US" sz="2000" dirty="0"/>
              <a:t>AUC scores misrepresentative/misleading.</a:t>
            </a:r>
          </a:p>
          <a:p>
            <a:pPr lvl="1">
              <a:buFont typeface="Wingdings" pitchFamily="2" charset="2"/>
              <a:buChar char="à"/>
            </a:pPr>
            <a:r>
              <a:rPr lang="en-GB" sz="1800" dirty="0">
                <a:sym typeface="Wingdings" pitchFamily="2" charset="2"/>
              </a:rPr>
              <a:t> Optimised</a:t>
            </a:r>
            <a:r>
              <a:rPr lang="en-US" sz="1800" dirty="0">
                <a:sym typeface="Wingdings" pitchFamily="2" charset="2"/>
              </a:rPr>
              <a:t> models cannot separate the test data set.</a:t>
            </a:r>
          </a:p>
          <a:p>
            <a:pPr lvl="1">
              <a:buFont typeface="Wingdings" pitchFamily="2" charset="2"/>
              <a:buChar char="à"/>
            </a:pPr>
            <a:r>
              <a:rPr lang="en-US" sz="1800" dirty="0"/>
              <a:t> Classification performance is more important.</a:t>
            </a:r>
          </a:p>
          <a:p>
            <a:pPr lvl="1">
              <a:buFont typeface="Wingdings" pitchFamily="2" charset="2"/>
              <a:buChar char="à"/>
            </a:pPr>
            <a:r>
              <a:rPr lang="en-US" sz="1800" dirty="0"/>
              <a:t> Possible causes: </a:t>
            </a:r>
          </a:p>
          <a:p>
            <a:pPr lvl="2"/>
            <a:r>
              <a:rPr lang="en-US" sz="1600" dirty="0"/>
              <a:t>Poor input quality (need higher resolution)</a:t>
            </a:r>
          </a:p>
          <a:p>
            <a:pPr lvl="2"/>
            <a:r>
              <a:rPr lang="en-US" sz="1600" dirty="0"/>
              <a:t>Insufficient training (need more training samples)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000" b="1" dirty="0"/>
              <a:t>Conclusion:</a:t>
            </a:r>
          </a:p>
          <a:p>
            <a:pPr lvl="1"/>
            <a:r>
              <a:rPr lang="en-US" sz="1600" b="1" dirty="0"/>
              <a:t>The developed low-resolution pipeline is insufficient for use at the investigated input resolutions.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02401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230FFA-098B-5F42-B903-ED0E1C9A7D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b="1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033215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9549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ity of St Andrews 1">
      <a:dk1>
        <a:srgbClr val="202024"/>
      </a:dk1>
      <a:lt1>
        <a:srgbClr val="FFFFFF"/>
      </a:lt1>
      <a:dk2>
        <a:srgbClr val="6A6A6B"/>
      </a:dk2>
      <a:lt2>
        <a:srgbClr val="F0F0F0"/>
      </a:lt2>
      <a:accent1>
        <a:srgbClr val="00539B"/>
      </a:accent1>
      <a:accent2>
        <a:srgbClr val="C22A22"/>
      </a:accent2>
      <a:accent3>
        <a:srgbClr val="F4C900"/>
      </a:accent3>
      <a:accent4>
        <a:srgbClr val="1B74C3"/>
      </a:accent4>
      <a:accent5>
        <a:srgbClr val="608738"/>
      </a:accent5>
      <a:accent6>
        <a:srgbClr val="785596"/>
      </a:accent6>
      <a:hlink>
        <a:srgbClr val="004077"/>
      </a:hlink>
      <a:folHlink>
        <a:srgbClr val="1B74C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9D908CA9-4C3F-2144-B112-3F86C603B747}" vid="{7C29F4A5-5431-2643-83E5-9037BAC593A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</TotalTime>
  <Words>193</Words>
  <Application>Microsoft Macintosh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Wingdings</vt:lpstr>
      <vt:lpstr>Office Theme</vt:lpstr>
      <vt:lpstr>CS5199 Demonstration: Breast Cancer Detection In Low-Resolution Images</vt:lpstr>
      <vt:lpstr> Context:</vt:lpstr>
      <vt:lpstr>PowerPoint Presentation</vt:lpstr>
      <vt:lpstr> Implementation:</vt:lpstr>
      <vt:lpstr> Results / Conclusions:</vt:lpstr>
      <vt:lpstr>Questions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CS5199 Demonstration: Breast Cancer Detection In Low-Resolution Images</dc:title>
  <dc:creator>Nathan Poole</dc:creator>
  <cp:lastModifiedBy>Nathan Poole</cp:lastModifiedBy>
  <cp:revision>11</cp:revision>
  <dcterms:created xsi:type="dcterms:W3CDTF">2022-01-17T15:02:28Z</dcterms:created>
  <dcterms:modified xsi:type="dcterms:W3CDTF">2022-01-18T13:50:18Z</dcterms:modified>
</cp:coreProperties>
</file>

<file path=docProps/thumbnail.jpeg>
</file>